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9" r:id="rId1"/>
  </p:sldMasterIdLst>
  <p:notesMasterIdLst>
    <p:notesMasterId r:id="rId13"/>
  </p:notesMasterIdLst>
  <p:sldIdLst>
    <p:sldId id="298" r:id="rId2"/>
    <p:sldId id="370" r:id="rId3"/>
    <p:sldId id="371" r:id="rId4"/>
    <p:sldId id="372" r:id="rId5"/>
    <p:sldId id="373" r:id="rId6"/>
    <p:sldId id="379" r:id="rId7"/>
    <p:sldId id="374" r:id="rId8"/>
    <p:sldId id="375" r:id="rId9"/>
    <p:sldId id="376" r:id="rId10"/>
    <p:sldId id="377" r:id="rId11"/>
    <p:sldId id="378" r:id="rId12"/>
  </p:sldIdLst>
  <p:sldSz cx="9144000" cy="6858000" type="screen4x3"/>
  <p:notesSz cx="6797675" cy="9928225"/>
  <p:defaultTextStyle>
    <a:defPPr>
      <a:defRPr lang="en-GB"/>
    </a:defPPr>
    <a:lvl1pPr algn="l" rtl="0" eaLnBrk="0" fontAlgn="base" hangingPunct="0">
      <a:spcBef>
        <a:spcPct val="0"/>
      </a:spcBef>
      <a:spcAft>
        <a:spcPct val="0"/>
      </a:spcAft>
      <a:defRPr sz="2400" b="1" kern="1200">
        <a:solidFill>
          <a:schemeClr val="tx1"/>
        </a:solidFill>
        <a:latin typeface="Times" charset="0"/>
        <a:ea typeface="+mn-ea"/>
        <a:cs typeface="+mn-cs"/>
      </a:defRPr>
    </a:lvl1pPr>
    <a:lvl2pPr marL="457200" algn="l" rtl="0" eaLnBrk="0" fontAlgn="base" hangingPunct="0">
      <a:spcBef>
        <a:spcPct val="0"/>
      </a:spcBef>
      <a:spcAft>
        <a:spcPct val="0"/>
      </a:spcAft>
      <a:defRPr sz="2400" b="1" kern="1200">
        <a:solidFill>
          <a:schemeClr val="tx1"/>
        </a:solidFill>
        <a:latin typeface="Times" charset="0"/>
        <a:ea typeface="+mn-ea"/>
        <a:cs typeface="+mn-cs"/>
      </a:defRPr>
    </a:lvl2pPr>
    <a:lvl3pPr marL="914400" algn="l" rtl="0" eaLnBrk="0" fontAlgn="base" hangingPunct="0">
      <a:spcBef>
        <a:spcPct val="0"/>
      </a:spcBef>
      <a:spcAft>
        <a:spcPct val="0"/>
      </a:spcAft>
      <a:defRPr sz="2400" b="1" kern="1200">
        <a:solidFill>
          <a:schemeClr val="tx1"/>
        </a:solidFill>
        <a:latin typeface="Times" charset="0"/>
        <a:ea typeface="+mn-ea"/>
        <a:cs typeface="+mn-cs"/>
      </a:defRPr>
    </a:lvl3pPr>
    <a:lvl4pPr marL="1371600" algn="l" rtl="0" eaLnBrk="0" fontAlgn="base" hangingPunct="0">
      <a:spcBef>
        <a:spcPct val="0"/>
      </a:spcBef>
      <a:spcAft>
        <a:spcPct val="0"/>
      </a:spcAft>
      <a:defRPr sz="2400" b="1" kern="1200">
        <a:solidFill>
          <a:schemeClr val="tx1"/>
        </a:solidFill>
        <a:latin typeface="Times" charset="0"/>
        <a:ea typeface="+mn-ea"/>
        <a:cs typeface="+mn-cs"/>
      </a:defRPr>
    </a:lvl4pPr>
    <a:lvl5pPr marL="1828800" algn="l" rtl="0" eaLnBrk="0" fontAlgn="base" hangingPunct="0">
      <a:spcBef>
        <a:spcPct val="0"/>
      </a:spcBef>
      <a:spcAft>
        <a:spcPct val="0"/>
      </a:spcAft>
      <a:defRPr sz="2400" b="1" kern="1200">
        <a:solidFill>
          <a:schemeClr val="tx1"/>
        </a:solidFill>
        <a:latin typeface="Times" charset="0"/>
        <a:ea typeface="+mn-ea"/>
        <a:cs typeface="+mn-cs"/>
      </a:defRPr>
    </a:lvl5pPr>
    <a:lvl6pPr marL="2286000" algn="l" defTabSz="914400" rtl="0" eaLnBrk="1" latinLnBrk="0" hangingPunct="1">
      <a:defRPr sz="2400" b="1" kern="1200">
        <a:solidFill>
          <a:schemeClr val="tx1"/>
        </a:solidFill>
        <a:latin typeface="Times" charset="0"/>
        <a:ea typeface="+mn-ea"/>
        <a:cs typeface="+mn-cs"/>
      </a:defRPr>
    </a:lvl6pPr>
    <a:lvl7pPr marL="2743200" algn="l" defTabSz="914400" rtl="0" eaLnBrk="1" latinLnBrk="0" hangingPunct="1">
      <a:defRPr sz="2400" b="1" kern="1200">
        <a:solidFill>
          <a:schemeClr val="tx1"/>
        </a:solidFill>
        <a:latin typeface="Times" charset="0"/>
        <a:ea typeface="+mn-ea"/>
        <a:cs typeface="+mn-cs"/>
      </a:defRPr>
    </a:lvl7pPr>
    <a:lvl8pPr marL="3200400" algn="l" defTabSz="914400" rtl="0" eaLnBrk="1" latinLnBrk="0" hangingPunct="1">
      <a:defRPr sz="2400" b="1" kern="1200">
        <a:solidFill>
          <a:schemeClr val="tx1"/>
        </a:solidFill>
        <a:latin typeface="Times" charset="0"/>
        <a:ea typeface="+mn-ea"/>
        <a:cs typeface="+mn-cs"/>
      </a:defRPr>
    </a:lvl8pPr>
    <a:lvl9pPr marL="3657600" algn="l" defTabSz="914400" rtl="0" eaLnBrk="1" latinLnBrk="0" hangingPunct="1">
      <a:defRPr sz="2400" b="1"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00B0F0"/>
    <a:srgbClr val="9BDA7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0929"/>
  </p:normalViewPr>
  <p:slideViewPr>
    <p:cSldViewPr>
      <p:cViewPr>
        <p:scale>
          <a:sx n="66" d="100"/>
          <a:sy n="66" d="100"/>
        </p:scale>
        <p:origin x="-1344" y="-8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westj01\Local%20Settings\Temporary%20Internet%20Files\Content.Outlook\BVTUVANU\Workforce%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westj01\Local%20Settings\Temporary%20Internet%20Files\Content.Outlook\BVTUVANU\Workforc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stacked"/>
        <c:ser>
          <c:idx val="0"/>
          <c:order val="0"/>
          <c:tx>
            <c:strRef>
              <c:f>Trends!$B$3</c:f>
              <c:strCache>
                <c:ptCount val="1"/>
                <c:pt idx="0">
                  <c:v>N&amp;M (inc HCAs)</c:v>
                </c:pt>
              </c:strCache>
            </c:strRef>
          </c:tx>
          <c:spPr>
            <a:solidFill>
              <a:srgbClr val="FFC000"/>
            </a:solidFill>
          </c:spPr>
          <c:cat>
            <c:numRef>
              <c:f>Trends!$C$2:$N$2</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Trends!$C$3:$N$3</c:f>
              <c:numCache>
                <c:formatCode>General</c:formatCode>
                <c:ptCount val="12"/>
                <c:pt idx="0">
                  <c:v>7</c:v>
                </c:pt>
                <c:pt idx="1">
                  <c:v>44</c:v>
                </c:pt>
                <c:pt idx="2">
                  <c:v>38</c:v>
                </c:pt>
                <c:pt idx="3">
                  <c:v>65</c:v>
                </c:pt>
                <c:pt idx="4">
                  <c:v>61</c:v>
                </c:pt>
                <c:pt idx="5">
                  <c:v>47</c:v>
                </c:pt>
                <c:pt idx="6">
                  <c:v>87</c:v>
                </c:pt>
                <c:pt idx="7">
                  <c:v>87</c:v>
                </c:pt>
                <c:pt idx="8">
                  <c:v>85</c:v>
                </c:pt>
                <c:pt idx="9">
                  <c:v>270</c:v>
                </c:pt>
                <c:pt idx="10">
                  <c:v>67</c:v>
                </c:pt>
                <c:pt idx="11">
                  <c:v>67</c:v>
                </c:pt>
              </c:numCache>
            </c:numRef>
          </c:val>
        </c:ser>
        <c:ser>
          <c:idx val="1"/>
          <c:order val="1"/>
          <c:tx>
            <c:strRef>
              <c:f>Trends!$B$4</c:f>
              <c:strCache>
                <c:ptCount val="1"/>
                <c:pt idx="0">
                  <c:v>Other</c:v>
                </c:pt>
              </c:strCache>
            </c:strRef>
          </c:tx>
          <c:spPr>
            <a:solidFill>
              <a:srgbClr val="00B0F0"/>
            </a:solidFill>
          </c:spPr>
          <c:cat>
            <c:numRef>
              <c:f>Trends!$C$2:$N$2</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Trends!$C$4:$N$4</c:f>
              <c:numCache>
                <c:formatCode>General</c:formatCode>
                <c:ptCount val="12"/>
                <c:pt idx="0">
                  <c:v>40</c:v>
                </c:pt>
                <c:pt idx="1">
                  <c:v>34</c:v>
                </c:pt>
                <c:pt idx="2">
                  <c:v>54</c:v>
                </c:pt>
                <c:pt idx="3">
                  <c:v>35</c:v>
                </c:pt>
                <c:pt idx="4">
                  <c:v>49</c:v>
                </c:pt>
                <c:pt idx="5">
                  <c:v>58</c:v>
                </c:pt>
                <c:pt idx="6">
                  <c:v>70</c:v>
                </c:pt>
                <c:pt idx="7">
                  <c:v>54</c:v>
                </c:pt>
                <c:pt idx="8">
                  <c:v>52</c:v>
                </c:pt>
                <c:pt idx="9">
                  <c:v>45</c:v>
                </c:pt>
                <c:pt idx="10">
                  <c:v>52</c:v>
                </c:pt>
                <c:pt idx="11">
                  <c:v>43</c:v>
                </c:pt>
              </c:numCache>
            </c:numRef>
          </c:val>
        </c:ser>
        <c:overlap val="100"/>
        <c:axId val="30860416"/>
        <c:axId val="30861952"/>
      </c:barChart>
      <c:lineChart>
        <c:grouping val="standard"/>
        <c:ser>
          <c:idx val="2"/>
          <c:order val="2"/>
          <c:tx>
            <c:strRef>
              <c:f>Trends!$B$5</c:f>
              <c:strCache>
                <c:ptCount val="1"/>
                <c:pt idx="0">
                  <c:v>Total</c:v>
                </c:pt>
              </c:strCache>
            </c:strRef>
          </c:tx>
          <c:spPr>
            <a:ln>
              <a:solidFill>
                <a:srgbClr val="92D050"/>
              </a:solidFill>
            </a:ln>
          </c:spPr>
          <c:marker>
            <c:symbol val="none"/>
          </c:marker>
          <c:trendline>
            <c:spPr>
              <a:ln>
                <a:prstDash val="sysDash"/>
              </a:ln>
            </c:spPr>
            <c:trendlineType val="linear"/>
          </c:trendline>
          <c:cat>
            <c:numRef>
              <c:f>Trends!$C$2:$N$2</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Trends!$C$5:$N$5</c:f>
              <c:numCache>
                <c:formatCode>General</c:formatCode>
                <c:ptCount val="12"/>
                <c:pt idx="0">
                  <c:v>47</c:v>
                </c:pt>
                <c:pt idx="1">
                  <c:v>78</c:v>
                </c:pt>
                <c:pt idx="2">
                  <c:v>92</c:v>
                </c:pt>
                <c:pt idx="3">
                  <c:v>100</c:v>
                </c:pt>
                <c:pt idx="4">
                  <c:v>110</c:v>
                </c:pt>
                <c:pt idx="5">
                  <c:v>105</c:v>
                </c:pt>
                <c:pt idx="6">
                  <c:v>157</c:v>
                </c:pt>
                <c:pt idx="7">
                  <c:v>141</c:v>
                </c:pt>
                <c:pt idx="8">
                  <c:v>137</c:v>
                </c:pt>
                <c:pt idx="9">
                  <c:v>315</c:v>
                </c:pt>
                <c:pt idx="10">
                  <c:v>119</c:v>
                </c:pt>
                <c:pt idx="11">
                  <c:v>110</c:v>
                </c:pt>
              </c:numCache>
            </c:numRef>
          </c:val>
        </c:ser>
        <c:marker val="1"/>
        <c:axId val="30860416"/>
        <c:axId val="30861952"/>
      </c:lineChart>
      <c:dateAx>
        <c:axId val="30860416"/>
        <c:scaling>
          <c:orientation val="minMax"/>
        </c:scaling>
        <c:axPos val="b"/>
        <c:numFmt formatCode="mmm\-yy" sourceLinked="1"/>
        <c:tickLblPos val="nextTo"/>
        <c:crossAx val="30861952"/>
        <c:crosses val="autoZero"/>
        <c:auto val="1"/>
        <c:lblOffset val="100"/>
        <c:baseTimeUnit val="months"/>
      </c:dateAx>
      <c:valAx>
        <c:axId val="30861952"/>
        <c:scaling>
          <c:orientation val="minMax"/>
        </c:scaling>
        <c:axPos val="l"/>
        <c:majorGridlines/>
        <c:numFmt formatCode="General" sourceLinked="1"/>
        <c:tickLblPos val="nextTo"/>
        <c:crossAx val="30860416"/>
        <c:crosses val="autoZero"/>
        <c:crossBetween val="between"/>
        <c:majorUnit val="25"/>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stacked"/>
        <c:ser>
          <c:idx val="0"/>
          <c:order val="0"/>
          <c:tx>
            <c:strRef>
              <c:f>Trends!$B$9</c:f>
              <c:strCache>
                <c:ptCount val="1"/>
                <c:pt idx="0">
                  <c:v>N&amp;M (inc HCAs)</c:v>
                </c:pt>
              </c:strCache>
            </c:strRef>
          </c:tx>
          <c:spPr>
            <a:solidFill>
              <a:srgbClr val="FFC000"/>
            </a:solidFill>
          </c:spPr>
          <c:cat>
            <c:numRef>
              <c:f>Trends!$C$8:$N$8</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Trends!$C$9:$N$9</c:f>
              <c:numCache>
                <c:formatCode>General</c:formatCode>
                <c:ptCount val="12"/>
                <c:pt idx="0">
                  <c:v>9</c:v>
                </c:pt>
                <c:pt idx="1">
                  <c:v>23</c:v>
                </c:pt>
                <c:pt idx="2">
                  <c:v>5</c:v>
                </c:pt>
                <c:pt idx="3">
                  <c:v>22</c:v>
                </c:pt>
                <c:pt idx="4">
                  <c:v>14</c:v>
                </c:pt>
                <c:pt idx="5">
                  <c:v>23</c:v>
                </c:pt>
                <c:pt idx="6">
                  <c:v>34</c:v>
                </c:pt>
                <c:pt idx="7">
                  <c:v>44</c:v>
                </c:pt>
                <c:pt idx="8">
                  <c:v>57</c:v>
                </c:pt>
                <c:pt idx="9">
                  <c:v>34</c:v>
                </c:pt>
                <c:pt idx="10">
                  <c:v>25</c:v>
                </c:pt>
                <c:pt idx="11">
                  <c:v>33</c:v>
                </c:pt>
              </c:numCache>
            </c:numRef>
          </c:val>
        </c:ser>
        <c:ser>
          <c:idx val="1"/>
          <c:order val="1"/>
          <c:tx>
            <c:strRef>
              <c:f>Trends!$B$10</c:f>
              <c:strCache>
                <c:ptCount val="1"/>
                <c:pt idx="0">
                  <c:v>Other</c:v>
                </c:pt>
              </c:strCache>
            </c:strRef>
          </c:tx>
          <c:spPr>
            <a:solidFill>
              <a:srgbClr val="00B0F0"/>
            </a:solidFill>
          </c:spPr>
          <c:cat>
            <c:numRef>
              <c:f>Trends!$C$8:$N$8</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Trends!$C$10:$N$10</c:f>
              <c:numCache>
                <c:formatCode>General</c:formatCode>
                <c:ptCount val="12"/>
                <c:pt idx="0">
                  <c:v>27</c:v>
                </c:pt>
                <c:pt idx="1">
                  <c:v>23</c:v>
                </c:pt>
                <c:pt idx="2">
                  <c:v>33</c:v>
                </c:pt>
                <c:pt idx="3">
                  <c:v>21</c:v>
                </c:pt>
                <c:pt idx="4">
                  <c:v>23</c:v>
                </c:pt>
                <c:pt idx="5">
                  <c:v>32</c:v>
                </c:pt>
                <c:pt idx="6">
                  <c:v>36</c:v>
                </c:pt>
                <c:pt idx="7">
                  <c:v>45</c:v>
                </c:pt>
                <c:pt idx="8">
                  <c:v>46</c:v>
                </c:pt>
                <c:pt idx="9">
                  <c:v>33</c:v>
                </c:pt>
                <c:pt idx="10">
                  <c:v>36</c:v>
                </c:pt>
                <c:pt idx="11">
                  <c:v>41</c:v>
                </c:pt>
              </c:numCache>
            </c:numRef>
          </c:val>
        </c:ser>
        <c:overlap val="100"/>
        <c:axId val="50750208"/>
        <c:axId val="50751744"/>
      </c:barChart>
      <c:lineChart>
        <c:grouping val="standard"/>
        <c:ser>
          <c:idx val="2"/>
          <c:order val="2"/>
          <c:tx>
            <c:strRef>
              <c:f>Trends!$B$11</c:f>
              <c:strCache>
                <c:ptCount val="1"/>
                <c:pt idx="0">
                  <c:v>Total</c:v>
                </c:pt>
              </c:strCache>
            </c:strRef>
          </c:tx>
          <c:spPr>
            <a:ln>
              <a:solidFill>
                <a:srgbClr val="92D050"/>
              </a:solidFill>
            </a:ln>
          </c:spPr>
          <c:marker>
            <c:symbol val="none"/>
          </c:marker>
          <c:trendline>
            <c:spPr>
              <a:ln>
                <a:prstDash val="sysDash"/>
              </a:ln>
            </c:spPr>
            <c:trendlineType val="linear"/>
          </c:trendline>
          <c:cat>
            <c:numRef>
              <c:f>Trends!$C$8:$N$8</c:f>
              <c:numCache>
                <c:formatCode>mmm\-yy</c:formatCode>
                <c:ptCount val="12"/>
                <c:pt idx="0">
                  <c:v>41852</c:v>
                </c:pt>
                <c:pt idx="1">
                  <c:v>41883</c:v>
                </c:pt>
                <c:pt idx="2">
                  <c:v>41913</c:v>
                </c:pt>
                <c:pt idx="3">
                  <c:v>41944</c:v>
                </c:pt>
                <c:pt idx="4">
                  <c:v>41974</c:v>
                </c:pt>
                <c:pt idx="5">
                  <c:v>42005</c:v>
                </c:pt>
                <c:pt idx="6">
                  <c:v>42036</c:v>
                </c:pt>
                <c:pt idx="7">
                  <c:v>42064</c:v>
                </c:pt>
                <c:pt idx="8">
                  <c:v>42095</c:v>
                </c:pt>
                <c:pt idx="9">
                  <c:v>42125</c:v>
                </c:pt>
                <c:pt idx="10">
                  <c:v>42156</c:v>
                </c:pt>
                <c:pt idx="11">
                  <c:v>42186</c:v>
                </c:pt>
              </c:numCache>
            </c:numRef>
          </c:cat>
          <c:val>
            <c:numRef>
              <c:f>Trends!$C$11:$N$11</c:f>
              <c:numCache>
                <c:formatCode>General</c:formatCode>
                <c:ptCount val="12"/>
                <c:pt idx="0">
                  <c:v>36</c:v>
                </c:pt>
                <c:pt idx="1">
                  <c:v>46</c:v>
                </c:pt>
                <c:pt idx="2">
                  <c:v>38</c:v>
                </c:pt>
                <c:pt idx="3">
                  <c:v>43</c:v>
                </c:pt>
                <c:pt idx="4">
                  <c:v>37</c:v>
                </c:pt>
                <c:pt idx="5">
                  <c:v>55</c:v>
                </c:pt>
                <c:pt idx="6">
                  <c:v>70</c:v>
                </c:pt>
                <c:pt idx="7">
                  <c:v>89</c:v>
                </c:pt>
                <c:pt idx="8">
                  <c:v>103</c:v>
                </c:pt>
                <c:pt idx="9">
                  <c:v>67</c:v>
                </c:pt>
                <c:pt idx="10">
                  <c:v>61</c:v>
                </c:pt>
                <c:pt idx="11">
                  <c:v>74</c:v>
                </c:pt>
              </c:numCache>
            </c:numRef>
          </c:val>
        </c:ser>
        <c:marker val="1"/>
        <c:axId val="50750208"/>
        <c:axId val="50751744"/>
      </c:lineChart>
      <c:dateAx>
        <c:axId val="50750208"/>
        <c:scaling>
          <c:orientation val="minMax"/>
        </c:scaling>
        <c:axPos val="b"/>
        <c:numFmt formatCode="mmm\-yy" sourceLinked="1"/>
        <c:tickLblPos val="nextTo"/>
        <c:crossAx val="50751744"/>
        <c:crosses val="autoZero"/>
        <c:auto val="1"/>
        <c:lblOffset val="100"/>
        <c:baseTimeUnit val="months"/>
      </c:dateAx>
      <c:valAx>
        <c:axId val="50751744"/>
        <c:scaling>
          <c:orientation val="minMax"/>
        </c:scaling>
        <c:axPos val="l"/>
        <c:majorGridlines/>
        <c:numFmt formatCode="General" sourceLinked="1"/>
        <c:tickLblPos val="nextTo"/>
        <c:crossAx val="50750208"/>
        <c:crosses val="autoZero"/>
        <c:crossBetween val="between"/>
        <c:majorUnit val="10"/>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7FDB925-D923-4FF0-A0D7-FE21F72F3E04}" type="datetimeFigureOut">
              <a:rPr lang="en-US" smtClean="0"/>
              <a:pPr/>
              <a:t>9/24/2015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F520209-E9FA-472F-9C37-9EBEA4EEAB1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520209-E9FA-472F-9C37-9EBEA4EEAB13}"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520209-E9FA-472F-9C37-9EBEA4EEAB13}" type="slidenum">
              <a:rPr lang="en-GB" smtClean="0"/>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9DFF526D-8695-4D1F-9048-0B12B2C956D0}"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67AD23B8-048E-4F46-AF1C-EFC3AAA1E1D1}"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7375" y="223838"/>
            <a:ext cx="2039938" cy="57959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23838"/>
            <a:ext cx="5972175" cy="5795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398FF9DB-6C3B-4A5A-AE22-DA7B708D7F34}"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57C88C5-42D1-453A-83FB-3A5C794541B1}"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33BFA2E9-BD3C-425F-8440-DACC1D80BA81}"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524000"/>
            <a:ext cx="40005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65700" y="1524000"/>
            <a:ext cx="40005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30D75277-F8B6-48FF-A714-958AC87AD40A}"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196C0108-527A-455A-821A-E697B990C968}"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9844AF09-E507-4A1D-87E4-41318343380D}"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18964BF3-2A21-4C27-BE75-9A729FA8B906}"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1D8AA65F-C1E1-4113-99C4-BC56DE5B10C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FC313722-9481-4BD5-A40C-16377E76A8E2}"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rot="5400000">
            <a:off x="4229100" y="1943100"/>
            <a:ext cx="685800" cy="9144000"/>
          </a:xfrm>
          <a:prstGeom prst="rect">
            <a:avLst/>
          </a:prstGeom>
          <a:solidFill>
            <a:srgbClr val="0091FF"/>
          </a:solidFill>
          <a:ln w="9525">
            <a:noFill/>
            <a:miter lim="800000"/>
            <a:headEnd/>
            <a:tailEnd/>
          </a:ln>
          <a:effectLst/>
        </p:spPr>
        <p:txBody>
          <a:bodyPr wrap="none" anchor="ctr"/>
          <a:lstStyle/>
          <a:p>
            <a:endParaRPr lang="en-GB" dirty="0"/>
          </a:p>
        </p:txBody>
      </p:sp>
      <p:sp>
        <p:nvSpPr>
          <p:cNvPr id="4099" name="Rectangle 3"/>
          <p:cNvSpPr>
            <a:spLocks noChangeArrowheads="1"/>
          </p:cNvSpPr>
          <p:nvPr/>
        </p:nvSpPr>
        <p:spPr bwMode="auto">
          <a:xfrm>
            <a:off x="0" y="4763"/>
            <a:ext cx="688975" cy="6861175"/>
          </a:xfrm>
          <a:prstGeom prst="rect">
            <a:avLst/>
          </a:prstGeom>
          <a:solidFill>
            <a:srgbClr val="0091FF"/>
          </a:solidFill>
          <a:ln w="9525">
            <a:noFill/>
            <a:miter lim="800000"/>
            <a:headEnd/>
            <a:tailEnd/>
          </a:ln>
          <a:effectLst/>
        </p:spPr>
        <p:txBody>
          <a:bodyPr wrap="none" anchor="ctr"/>
          <a:lstStyle/>
          <a:p>
            <a:endParaRPr lang="en-GB" dirty="0"/>
          </a:p>
        </p:txBody>
      </p:sp>
      <p:sp>
        <p:nvSpPr>
          <p:cNvPr id="4100" name="Rectangle 4"/>
          <p:cNvSpPr>
            <a:spLocks noGrp="1" noChangeArrowheads="1"/>
          </p:cNvSpPr>
          <p:nvPr>
            <p:ph type="title"/>
          </p:nvPr>
        </p:nvSpPr>
        <p:spPr bwMode="auto">
          <a:xfrm>
            <a:off x="817563" y="223838"/>
            <a:ext cx="8159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1" name="Rectangle 5"/>
          <p:cNvSpPr>
            <a:spLocks noGrp="1" noChangeArrowheads="1"/>
          </p:cNvSpPr>
          <p:nvPr>
            <p:ph type="body" idx="1"/>
          </p:nvPr>
        </p:nvSpPr>
        <p:spPr bwMode="auto">
          <a:xfrm>
            <a:off x="812800" y="1524000"/>
            <a:ext cx="8153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dt" sz="half" idx="2"/>
          </p:nvPr>
        </p:nvSpPr>
        <p:spPr bwMode="auto">
          <a:xfrm>
            <a:off x="685800" y="6216650"/>
            <a:ext cx="1905000" cy="29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accent1"/>
                </a:solidFill>
                <a:latin typeface="+mn-lt"/>
              </a:defRPr>
            </a:lvl1pPr>
          </a:lstStyle>
          <a:p>
            <a:endParaRPr lang="en-GB" dirty="0"/>
          </a:p>
        </p:txBody>
      </p:sp>
      <p:sp>
        <p:nvSpPr>
          <p:cNvPr id="4103" name="Rectangle 7"/>
          <p:cNvSpPr>
            <a:spLocks noGrp="1" noChangeArrowheads="1"/>
          </p:cNvSpPr>
          <p:nvPr>
            <p:ph type="ftr" sz="quarter" idx="3"/>
          </p:nvPr>
        </p:nvSpPr>
        <p:spPr bwMode="auto">
          <a:xfrm>
            <a:off x="679450" y="6540500"/>
            <a:ext cx="1911350" cy="29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chemeClr val="accent1"/>
                </a:solidFill>
                <a:latin typeface="+mn-lt"/>
              </a:defRPr>
            </a:lvl1pPr>
          </a:lstStyle>
          <a:p>
            <a:endParaRPr lang="en-GB" dirty="0"/>
          </a:p>
        </p:txBody>
      </p:sp>
      <p:pic>
        <p:nvPicPr>
          <p:cNvPr id="4104" name="Picture 8" descr="E:\WHHTcmyk.jpg"/>
          <p:cNvPicPr>
            <a:picLocks noChangeAspect="1" noChangeArrowheads="1"/>
          </p:cNvPicPr>
          <p:nvPr/>
        </p:nvPicPr>
        <p:blipFill>
          <a:blip r:embed="rId13" cstate="print"/>
          <a:srcRect/>
          <a:stretch>
            <a:fillRect/>
          </a:stretch>
        </p:blipFill>
        <p:spPr bwMode="auto">
          <a:xfrm>
            <a:off x="6375400" y="6280150"/>
            <a:ext cx="2590800" cy="425450"/>
          </a:xfrm>
          <a:prstGeom prst="rect">
            <a:avLst/>
          </a:prstGeom>
          <a:noFill/>
        </p:spPr>
      </p:pic>
      <p:sp>
        <p:nvSpPr>
          <p:cNvPr id="4105" name="Rectangle 9"/>
          <p:cNvSpPr>
            <a:spLocks noGrp="1" noChangeArrowheads="1"/>
          </p:cNvSpPr>
          <p:nvPr>
            <p:ph type="sldNum" sz="quarter" idx="4"/>
          </p:nvPr>
        </p:nvSpPr>
        <p:spPr bwMode="auto">
          <a:xfrm>
            <a:off x="8458200" y="6629400"/>
            <a:ext cx="533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E94E1B87-4308-4C32-9672-25E6C2F463AE}" type="slidenum">
              <a:rPr lang="en-GB"/>
              <a:pPr/>
              <a:t>‹#›</a:t>
            </a:fld>
            <a:endParaRPr lang="en-GB" dirty="0"/>
          </a:p>
        </p:txBody>
      </p:sp>
      <p:sp>
        <p:nvSpPr>
          <p:cNvPr id="4106" name="Text Box 10"/>
          <p:cNvSpPr txBox="1">
            <a:spLocks noChangeArrowheads="1"/>
          </p:cNvSpPr>
          <p:nvPr/>
        </p:nvSpPr>
        <p:spPr bwMode="auto">
          <a:xfrm rot="-5396393">
            <a:off x="-3059112" y="3211512"/>
            <a:ext cx="6819900" cy="396875"/>
          </a:xfrm>
          <a:prstGeom prst="rect">
            <a:avLst/>
          </a:prstGeom>
          <a:solidFill>
            <a:srgbClr val="0091FF"/>
          </a:solidFill>
          <a:ln w="9525">
            <a:noFill/>
            <a:miter lim="800000"/>
            <a:headEnd/>
            <a:tailEnd/>
          </a:ln>
          <a:effectLst/>
        </p:spPr>
        <p:txBody>
          <a:bodyPr>
            <a:spAutoFit/>
          </a:bodyPr>
          <a:lstStyle/>
          <a:p>
            <a:pPr algn="ctr"/>
            <a:r>
              <a:rPr lang="en-GB" sz="2000" dirty="0">
                <a:solidFill>
                  <a:srgbClr val="0066CC"/>
                </a:solidFill>
                <a:latin typeface="Arial" charset="0"/>
              </a:rPr>
              <a:t>West Hertfordshire Hospitals NHS Trust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562100" indent="-228600" algn="l" rtl="0" fontAlgn="base">
        <a:spcBef>
          <a:spcPct val="20000"/>
        </a:spcBef>
        <a:spcAft>
          <a:spcPct val="0"/>
        </a:spcAft>
        <a:buChar char="–"/>
        <a:defRPr sz="2000">
          <a:solidFill>
            <a:schemeClr val="tx1"/>
          </a:solidFill>
          <a:latin typeface="+mn-lt"/>
        </a:defRPr>
      </a:lvl4pPr>
      <a:lvl5pPr marL="1981200" indent="-228600" algn="l" rtl="0" fontAlgn="base">
        <a:spcBef>
          <a:spcPct val="20000"/>
        </a:spcBef>
        <a:spcAft>
          <a:spcPct val="0"/>
        </a:spcAft>
        <a:buChar char="»"/>
        <a:defRPr sz="2000">
          <a:solidFill>
            <a:schemeClr val="tx1"/>
          </a:solidFill>
          <a:latin typeface="+mn-lt"/>
        </a:defRPr>
      </a:lvl5pPr>
      <a:lvl6pPr marL="2438400" indent="-228600" algn="l" rtl="0" fontAlgn="base">
        <a:spcBef>
          <a:spcPct val="20000"/>
        </a:spcBef>
        <a:spcAft>
          <a:spcPct val="0"/>
        </a:spcAft>
        <a:buChar char="»"/>
        <a:defRPr sz="2000">
          <a:solidFill>
            <a:schemeClr val="tx1"/>
          </a:solidFill>
          <a:latin typeface="+mn-lt"/>
        </a:defRPr>
      </a:lvl6pPr>
      <a:lvl7pPr marL="2895600" indent="-228600" algn="l" rtl="0" fontAlgn="base">
        <a:spcBef>
          <a:spcPct val="20000"/>
        </a:spcBef>
        <a:spcAft>
          <a:spcPct val="0"/>
        </a:spcAft>
        <a:buChar char="»"/>
        <a:defRPr sz="2000">
          <a:solidFill>
            <a:schemeClr val="tx1"/>
          </a:solidFill>
          <a:latin typeface="+mn-lt"/>
        </a:defRPr>
      </a:lvl7pPr>
      <a:lvl8pPr marL="3352800" indent="-228600" algn="l" rtl="0" fontAlgn="base">
        <a:spcBef>
          <a:spcPct val="20000"/>
        </a:spcBef>
        <a:spcAft>
          <a:spcPct val="0"/>
        </a:spcAft>
        <a:buChar char="»"/>
        <a:defRPr sz="2000">
          <a:solidFill>
            <a:schemeClr val="tx1"/>
          </a:solidFill>
          <a:latin typeface="+mn-lt"/>
        </a:defRPr>
      </a:lvl8pPr>
      <a:lvl9pPr marL="38100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43900" y="5000636"/>
            <a:ext cx="3143240" cy="338554"/>
          </a:xfrm>
          <a:prstGeom prst="rect">
            <a:avLst/>
          </a:prstGeom>
          <a:noFill/>
        </p:spPr>
        <p:txBody>
          <a:bodyPr wrap="square" rtlCol="0">
            <a:spAutoFit/>
          </a:bodyPr>
          <a:lstStyle/>
          <a:p>
            <a:endParaRPr lang="en-GB" sz="1600" dirty="0"/>
          </a:p>
        </p:txBody>
      </p:sp>
      <p:sp>
        <p:nvSpPr>
          <p:cNvPr id="9" name="Title 4"/>
          <p:cNvSpPr txBox="1">
            <a:spLocks/>
          </p:cNvSpPr>
          <p:nvPr/>
        </p:nvSpPr>
        <p:spPr bwMode="auto">
          <a:xfrm>
            <a:off x="1357290" y="2276872"/>
            <a:ext cx="74580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endParaRPr lang="en-GB" sz="3600" kern="0" dirty="0" smtClean="0">
              <a:solidFill>
                <a:srgbClr val="000000"/>
              </a:solidFill>
              <a:latin typeface="Arial" charset="0"/>
              <a:cs typeface="Arial" charset="0"/>
            </a:endParaRPr>
          </a:p>
          <a:p>
            <a:pPr lvl="0" eaLnBrk="1" hangingPunct="1"/>
            <a:endParaRPr lang="en-GB" sz="3600" i="1" kern="0" noProof="0" dirty="0" smtClean="0">
              <a:solidFill>
                <a:srgbClr val="000000"/>
              </a:solidFill>
              <a:latin typeface="Arial" charset="0"/>
              <a:ea typeface="+mj-ea"/>
              <a:cs typeface="Arial" charset="0"/>
            </a:endParaRPr>
          </a:p>
          <a:p>
            <a:pPr lvl="0" eaLnBrk="1" hangingPunct="1"/>
            <a:endParaRPr lang="en-GB" sz="3600" kern="0" dirty="0" smtClean="0">
              <a:solidFill>
                <a:srgbClr val="000000"/>
              </a:solidFill>
              <a:latin typeface="Arial" charset="0"/>
              <a:ea typeface="+mj-ea"/>
              <a:cs typeface="Arial" charset="0"/>
            </a:endParaRPr>
          </a:p>
          <a:p>
            <a:pPr lvl="0" eaLnBrk="1" hangingPunct="1"/>
            <a:endParaRPr lang="en-GB" sz="3600" kern="0" dirty="0" smtClean="0">
              <a:solidFill>
                <a:srgbClr val="000000"/>
              </a:solidFill>
              <a:latin typeface="Arial" charset="0"/>
              <a:ea typeface="+mj-ea"/>
              <a:cs typeface="Arial" charset="0"/>
            </a:endParaRPr>
          </a:p>
          <a:p>
            <a:pPr lvl="0" eaLnBrk="1" hangingPunct="1"/>
            <a:endParaRPr lang="en-GB" sz="3600" kern="0" dirty="0" smtClean="0">
              <a:solidFill>
                <a:srgbClr val="000000"/>
              </a:solidFill>
              <a:latin typeface="Arial" charset="0"/>
              <a:ea typeface="+mj-ea"/>
              <a:cs typeface="Arial" charset="0"/>
            </a:endParaRPr>
          </a:p>
          <a:p>
            <a:pPr lvl="0" eaLnBrk="1" hangingPunct="1"/>
            <a:endParaRPr lang="en-GB" sz="3600" kern="0" dirty="0" smtClean="0">
              <a:solidFill>
                <a:srgbClr val="000000"/>
              </a:solidFill>
              <a:latin typeface="Arial" charset="0"/>
              <a:ea typeface="+mj-ea"/>
              <a:cs typeface="Arial" charset="0"/>
            </a:endParaRPr>
          </a:p>
          <a:p>
            <a:pPr lvl="0" eaLnBrk="1" hangingPunct="1"/>
            <a:r>
              <a:rPr lang="en-GB" sz="3600" kern="0" dirty="0" smtClean="0">
                <a:solidFill>
                  <a:srgbClr val="000000"/>
                </a:solidFill>
                <a:latin typeface="Arial" charset="0"/>
                <a:ea typeface="+mj-ea"/>
                <a:cs typeface="Arial" charset="0"/>
              </a:rPr>
              <a:t>			</a:t>
            </a:r>
            <a:endParaRPr lang="en-GB" sz="2000" kern="0" dirty="0" smtClean="0">
              <a:solidFill>
                <a:srgbClr val="000000"/>
              </a:solidFill>
              <a:latin typeface="Arial" charset="0"/>
              <a:ea typeface="+mj-ea"/>
              <a:cs typeface="Arial" charset="0"/>
            </a:endParaRPr>
          </a:p>
          <a:p>
            <a:pPr lvl="0" eaLnBrk="1" hangingPunct="1"/>
            <a:r>
              <a:rPr lang="en-GB" sz="2000" kern="0" dirty="0" smtClean="0">
                <a:solidFill>
                  <a:srgbClr val="000000"/>
                </a:solidFill>
                <a:latin typeface="Arial" charset="0"/>
                <a:ea typeface="+mj-ea"/>
                <a:cs typeface="Arial" charset="0"/>
              </a:rPr>
              <a:t>					</a:t>
            </a:r>
            <a:endParaRPr lang="en-GB" sz="3600" kern="0" dirty="0" smtClean="0">
              <a:solidFill>
                <a:srgbClr val="000000"/>
              </a:solidFill>
              <a:latin typeface="Arial" charset="0"/>
              <a:ea typeface="+mj-ea"/>
              <a:cs typeface="Arial" charset="0"/>
            </a:endParaRPr>
          </a:p>
        </p:txBody>
      </p:sp>
      <p:sp>
        <p:nvSpPr>
          <p:cNvPr id="5" name="Title 4"/>
          <p:cNvSpPr>
            <a:spLocks noGrp="1"/>
          </p:cNvSpPr>
          <p:nvPr>
            <p:ph type="ctrTitle"/>
          </p:nvPr>
        </p:nvSpPr>
        <p:spPr>
          <a:xfrm>
            <a:off x="1071538" y="2071678"/>
            <a:ext cx="7772400" cy="1470025"/>
          </a:xfrm>
        </p:spPr>
        <p:txBody>
          <a:bodyPr/>
          <a:lstStyle/>
          <a:p>
            <a:r>
              <a:rPr lang="en-GB" dirty="0" smtClean="0"/>
              <a:t>Improving Safety and Quality </a:t>
            </a:r>
            <a:br>
              <a:rPr lang="en-GB" dirty="0" smtClean="0"/>
            </a:br>
            <a:r>
              <a:rPr lang="en-GB" dirty="0" smtClean="0"/>
              <a:t>what have we done since April?</a:t>
            </a:r>
            <a:endParaRPr lang="en-GB" dirty="0"/>
          </a:p>
        </p:txBody>
      </p:sp>
      <p:sp>
        <p:nvSpPr>
          <p:cNvPr id="6" name="Subtitle 5"/>
          <p:cNvSpPr>
            <a:spLocks noGrp="1"/>
          </p:cNvSpPr>
          <p:nvPr>
            <p:ph type="subTitle" idx="1"/>
          </p:nvPr>
        </p:nvSpPr>
        <p:spPr>
          <a:xfrm>
            <a:off x="1571604" y="4500570"/>
            <a:ext cx="6400800" cy="1323972"/>
          </a:xfrm>
        </p:spPr>
        <p:txBody>
          <a:bodyPr/>
          <a:lstStyle/>
          <a:p>
            <a:r>
              <a:rPr lang="en-GB" dirty="0" smtClean="0"/>
              <a:t>Update for Oversight Group</a:t>
            </a:r>
          </a:p>
          <a:p>
            <a:r>
              <a:rPr lang="en-GB" dirty="0" smtClean="0"/>
              <a:t>September 17</a:t>
            </a:r>
            <a:r>
              <a:rPr lang="en-GB" baseline="30000" dirty="0" smtClean="0"/>
              <a:t>th</a:t>
            </a:r>
            <a:r>
              <a:rPr lang="en-GB" dirty="0" smtClean="0"/>
              <a:t> 2015</a:t>
            </a:r>
            <a:endParaRPr lang="en-GB" dirty="0"/>
          </a:p>
        </p:txBody>
      </p:sp>
      <p:sp>
        <p:nvSpPr>
          <p:cNvPr id="7" name="Rectangle 6"/>
          <p:cNvSpPr/>
          <p:nvPr/>
        </p:nvSpPr>
        <p:spPr bwMode="auto">
          <a:xfrm>
            <a:off x="6786578" y="714356"/>
            <a:ext cx="2071702" cy="64294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charset="0"/>
              </a:rPr>
              <a:t>Attachment 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a:t>
            </a:r>
            <a:endParaRPr lang="en-GB" dirty="0"/>
          </a:p>
        </p:txBody>
      </p:sp>
      <p:sp>
        <p:nvSpPr>
          <p:cNvPr id="3" name="Content Placeholder 2"/>
          <p:cNvSpPr>
            <a:spLocks noGrp="1"/>
          </p:cNvSpPr>
          <p:nvPr>
            <p:ph idx="1"/>
          </p:nvPr>
        </p:nvSpPr>
        <p:spPr/>
        <p:txBody>
          <a:bodyPr/>
          <a:lstStyle/>
          <a:p>
            <a:r>
              <a:rPr lang="en-GB" sz="1800" dirty="0" smtClean="0"/>
              <a:t>Sarratt Ward nursing leadership strengthened, vacancy rate significantly reduced and ‘perfect operational ward’ project implemented and demonstrating improvements including reduced length of stay. </a:t>
            </a:r>
          </a:p>
          <a:p>
            <a:r>
              <a:rPr lang="en-GB" sz="1800" dirty="0" smtClean="0"/>
              <a:t>Resolved issues re model of care for non invasive ventilation (NIV) patients</a:t>
            </a:r>
          </a:p>
          <a:p>
            <a:r>
              <a:rPr lang="en-GB" sz="1800" dirty="0" smtClean="0"/>
              <a:t>New clinical leadership in respiratory, immediate improvements made to outpatient booking and scheduling, external review commissioned – formal report and recommendations due to be received in October. New Consultant appointed. </a:t>
            </a:r>
          </a:p>
          <a:p>
            <a:r>
              <a:rPr lang="en-GB" sz="1800" dirty="0" smtClean="0"/>
              <a:t>Increased ward adminstrative support to medical wards. </a:t>
            </a:r>
          </a:p>
          <a:p>
            <a:r>
              <a:rPr lang="en-GB" sz="1800" dirty="0" smtClean="0"/>
              <a:t>Reduced length of staf for non DTOC patients.  Improved  number of patients ‘home before lunch’ – now one of best performing trusts in the patch. </a:t>
            </a:r>
          </a:p>
          <a:p>
            <a:pPr>
              <a:buNone/>
            </a:pPr>
            <a:r>
              <a:rPr lang="en-GB" sz="1800" dirty="0" smtClean="0"/>
              <a:t>	(See QS data pack)</a:t>
            </a:r>
          </a:p>
          <a:p>
            <a:endParaRPr lang="en-GB"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Surgery</a:t>
            </a:r>
            <a:endParaRPr lang="en-GB" dirty="0"/>
          </a:p>
        </p:txBody>
      </p:sp>
      <p:sp>
        <p:nvSpPr>
          <p:cNvPr id="3" name="Content Placeholder 2"/>
          <p:cNvSpPr>
            <a:spLocks noGrp="1"/>
          </p:cNvSpPr>
          <p:nvPr>
            <p:ph idx="1"/>
          </p:nvPr>
        </p:nvSpPr>
        <p:spPr>
          <a:xfrm>
            <a:off x="785786" y="1357298"/>
            <a:ext cx="8153400" cy="4495800"/>
          </a:xfrm>
        </p:spPr>
        <p:txBody>
          <a:bodyPr/>
          <a:lstStyle/>
          <a:p>
            <a:r>
              <a:rPr lang="en-GB" sz="1800" dirty="0" smtClean="0"/>
              <a:t>Delivering national RTT standard for incomplete pathways (See data pack) </a:t>
            </a:r>
          </a:p>
          <a:p>
            <a:r>
              <a:rPr lang="en-GB" sz="1800" dirty="0" smtClean="0"/>
              <a:t>Significant improvements in Cancer performance (see data pack) </a:t>
            </a:r>
          </a:p>
          <a:p>
            <a:r>
              <a:rPr lang="en-GB" sz="1800" dirty="0" smtClean="0"/>
              <a:t>Positive peer review feeback for Trauma care (August) </a:t>
            </a:r>
          </a:p>
          <a:p>
            <a:r>
              <a:rPr lang="en-GB" sz="1800" dirty="0" smtClean="0"/>
              <a:t>Siginficant reduction in back log of complaints – currently 7 open complaints within the division. </a:t>
            </a:r>
          </a:p>
          <a:p>
            <a:r>
              <a:rPr lang="en-GB" sz="1800" dirty="0" smtClean="0"/>
              <a:t>Introduced weekly theatre onion  for Watford Theatres with sessions also held at St Albans and Gynae theatres. </a:t>
            </a:r>
          </a:p>
          <a:p>
            <a:pPr>
              <a:buNone/>
            </a:pPr>
            <a:endParaRPr lang="en-GB" sz="1800" dirty="0" smtClean="0"/>
          </a:p>
          <a:p>
            <a:endParaRPr lang="en-GB"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85786" y="214290"/>
            <a:ext cx="8159750" cy="776294"/>
          </a:xfrm>
        </p:spPr>
        <p:txBody>
          <a:bodyPr/>
          <a:lstStyle/>
          <a:p>
            <a:r>
              <a:rPr lang="en-GB" dirty="0" smtClean="0"/>
              <a:t>Delviering rapid improvement </a:t>
            </a:r>
            <a:endParaRPr lang="en-GB" dirty="0"/>
          </a:p>
        </p:txBody>
      </p:sp>
      <p:sp>
        <p:nvSpPr>
          <p:cNvPr id="3" name="Content Placeholder 2"/>
          <p:cNvSpPr>
            <a:spLocks noGrp="1"/>
          </p:cNvSpPr>
          <p:nvPr>
            <p:ph idx="1"/>
          </p:nvPr>
        </p:nvSpPr>
        <p:spPr>
          <a:xfrm>
            <a:off x="741394" y="1000108"/>
            <a:ext cx="8331200" cy="4805378"/>
          </a:xfrm>
        </p:spPr>
        <p:txBody>
          <a:bodyPr/>
          <a:lstStyle/>
          <a:p>
            <a:pPr marL="0" indent="0">
              <a:buNone/>
            </a:pPr>
            <a:r>
              <a:rPr lang="en-GB" sz="1800" dirty="0" smtClean="0"/>
              <a:t>We have been working hard to deliver improvements since the Inspection in April – this reflects the priorities we had already set ourselves in our Annual Plan and the immediate verbal feedback we received from the CQC following their visit in April. </a:t>
            </a:r>
          </a:p>
          <a:p>
            <a:pPr marL="0" indent="0">
              <a:buNone/>
            </a:pPr>
            <a:r>
              <a:rPr lang="en-GB" sz="1800" dirty="0" smtClean="0"/>
              <a:t>We are developing an improvement plan for the next 3 / 6 / 12 months that is focused on delivering </a:t>
            </a:r>
            <a:r>
              <a:rPr lang="en-GB" sz="1800" b="1" i="1" dirty="0" smtClean="0"/>
              <a:t>sustainable impropvements in process and outcomes</a:t>
            </a:r>
            <a:r>
              <a:rPr lang="en-GB" sz="1800" dirty="0" smtClean="0"/>
              <a:t>. </a:t>
            </a:r>
          </a:p>
          <a:p>
            <a:pPr marL="0" indent="0">
              <a:buNone/>
            </a:pPr>
            <a:endParaRPr lang="en-GB" sz="1800" dirty="0" smtClean="0"/>
          </a:p>
          <a:p>
            <a:pPr lvl="1">
              <a:buNone/>
            </a:pPr>
            <a:endParaRPr lang="en-GB" dirty="0" smtClean="0"/>
          </a:p>
        </p:txBody>
      </p:sp>
      <p:graphicFrame>
        <p:nvGraphicFramePr>
          <p:cNvPr id="4" name="Table 3"/>
          <p:cNvGraphicFramePr>
            <a:graphicFrameLocks noGrp="1"/>
          </p:cNvGraphicFramePr>
          <p:nvPr/>
        </p:nvGraphicFramePr>
        <p:xfrm>
          <a:off x="928662" y="2857496"/>
          <a:ext cx="5786478" cy="3672840"/>
        </p:xfrm>
        <a:graphic>
          <a:graphicData uri="http://schemas.openxmlformats.org/drawingml/2006/table">
            <a:tbl>
              <a:tblPr firstRow="1" bandRow="1">
                <a:tableStyleId>{5C22544A-7EE6-4342-B048-85BDC9FD1C3A}</a:tableStyleId>
              </a:tblPr>
              <a:tblGrid>
                <a:gridCol w="4714908"/>
                <a:gridCol w="1071570"/>
              </a:tblGrid>
              <a:tr h="0">
                <a:tc>
                  <a:txBody>
                    <a:bodyPr/>
                    <a:lstStyle/>
                    <a:p>
                      <a:r>
                        <a:rPr lang="en-GB" sz="1600" dirty="0" smtClean="0"/>
                        <a:t>Topic</a:t>
                      </a:r>
                      <a:endParaRPr lang="en-GB" sz="1600" dirty="0"/>
                    </a:p>
                  </a:txBody>
                  <a:tcPr/>
                </a:tc>
                <a:tc>
                  <a:txBody>
                    <a:bodyPr/>
                    <a:lstStyle/>
                    <a:p>
                      <a:r>
                        <a:rPr lang="en-GB" sz="1600" dirty="0" smtClean="0"/>
                        <a:t>slides</a:t>
                      </a:r>
                      <a:endParaRPr lang="en-GB" sz="1600" dirty="0"/>
                    </a:p>
                  </a:txBody>
                  <a:tcPr/>
                </a:tc>
              </a:tr>
              <a:tr h="370840">
                <a:tc>
                  <a:txBody>
                    <a:bodyPr/>
                    <a:lstStyle/>
                    <a:p>
                      <a:r>
                        <a:rPr lang="en-GB" sz="1600" dirty="0" smtClean="0"/>
                        <a:t>Quality</a:t>
                      </a:r>
                      <a:r>
                        <a:rPr lang="en-GB" sz="1600" baseline="0" dirty="0" smtClean="0"/>
                        <a:t> Governance and Risk Management</a:t>
                      </a:r>
                      <a:endParaRPr lang="en-GB" sz="1600" dirty="0"/>
                    </a:p>
                  </a:txBody>
                  <a:tcPr/>
                </a:tc>
                <a:tc>
                  <a:txBody>
                    <a:bodyPr/>
                    <a:lstStyle/>
                    <a:p>
                      <a:endParaRPr lang="en-GB" sz="1600" dirty="0"/>
                    </a:p>
                  </a:txBody>
                  <a:tcPr/>
                </a:tc>
              </a:tr>
              <a:tr h="370840">
                <a:tc>
                  <a:txBody>
                    <a:bodyPr/>
                    <a:lstStyle/>
                    <a:p>
                      <a:r>
                        <a:rPr lang="en-GB" sz="1600" dirty="0" smtClean="0"/>
                        <a:t>Workforce</a:t>
                      </a:r>
                    </a:p>
                  </a:txBody>
                  <a:tcPr/>
                </a:tc>
                <a:tc>
                  <a:txBody>
                    <a:bodyPr/>
                    <a:lstStyle/>
                    <a:p>
                      <a:endParaRPr lang="en-GB" sz="1600" dirty="0"/>
                    </a:p>
                  </a:txBody>
                  <a:tcPr/>
                </a:tc>
              </a:tr>
              <a:tr h="370840">
                <a:tc>
                  <a:txBody>
                    <a:bodyPr/>
                    <a:lstStyle/>
                    <a:p>
                      <a:r>
                        <a:rPr lang="en-GB" sz="1600" dirty="0" smtClean="0"/>
                        <a:t>Information</a:t>
                      </a:r>
                      <a:r>
                        <a:rPr lang="en-GB" sz="1600" baseline="0" dirty="0" smtClean="0"/>
                        <a:t> Governance and medical records</a:t>
                      </a:r>
                      <a:endParaRPr lang="en-GB" sz="1600" dirty="0" smtClean="0"/>
                    </a:p>
                  </a:txBody>
                  <a:tcPr/>
                </a:tc>
                <a:tc>
                  <a:txBody>
                    <a:bodyPr/>
                    <a:lstStyle/>
                    <a:p>
                      <a:endParaRPr lang="en-GB" sz="1600" dirty="0"/>
                    </a:p>
                  </a:txBody>
                  <a:tcPr/>
                </a:tc>
              </a:tr>
              <a:tr h="370840">
                <a:tc>
                  <a:txBody>
                    <a:bodyPr/>
                    <a:lstStyle/>
                    <a:p>
                      <a:r>
                        <a:rPr lang="en-GB" sz="1600" dirty="0" smtClean="0"/>
                        <a:t>Estates</a:t>
                      </a:r>
                      <a:r>
                        <a:rPr lang="en-GB" sz="1600" baseline="0" dirty="0" smtClean="0"/>
                        <a:t> and Health and Safety</a:t>
                      </a:r>
                      <a:endParaRPr lang="en-GB" sz="1600" dirty="0"/>
                    </a:p>
                  </a:txBody>
                  <a:tcPr/>
                </a:tc>
                <a:tc>
                  <a:txBody>
                    <a:bodyPr/>
                    <a:lstStyle/>
                    <a:p>
                      <a:endParaRPr lang="en-GB" sz="1600" dirty="0"/>
                    </a:p>
                  </a:txBody>
                  <a:tcPr/>
                </a:tc>
              </a:tr>
              <a:tr h="370840">
                <a:tc>
                  <a:txBody>
                    <a:bodyPr/>
                    <a:lstStyle/>
                    <a:p>
                      <a:r>
                        <a:rPr lang="en-GB" sz="1600" dirty="0" smtClean="0"/>
                        <a:t>Maternity &amp; Gynaecology</a:t>
                      </a:r>
                      <a:endParaRPr lang="en-GB" sz="1600" dirty="0"/>
                    </a:p>
                  </a:txBody>
                  <a:tcPr/>
                </a:tc>
                <a:tc>
                  <a:txBody>
                    <a:bodyPr/>
                    <a:lstStyle/>
                    <a:p>
                      <a:endParaRPr lang="en-GB" sz="1600" dirty="0"/>
                    </a:p>
                  </a:txBody>
                  <a:tcPr/>
                </a:tc>
              </a:tr>
              <a:tr h="370840">
                <a:tc>
                  <a:txBody>
                    <a:bodyPr/>
                    <a:lstStyle/>
                    <a:p>
                      <a:r>
                        <a:rPr lang="en-GB" sz="1600" dirty="0" smtClean="0"/>
                        <a:t>Emergency Care</a:t>
                      </a:r>
                      <a:endParaRPr lang="en-GB" sz="1600" dirty="0"/>
                    </a:p>
                  </a:txBody>
                  <a:tcPr/>
                </a:tc>
                <a:tc>
                  <a:txBody>
                    <a:bodyPr/>
                    <a:lstStyle/>
                    <a:p>
                      <a:endParaRPr lang="en-GB" sz="1600" dirty="0"/>
                    </a:p>
                  </a:txBody>
                  <a:tcPr/>
                </a:tc>
              </a:tr>
              <a:tr h="370840">
                <a:tc>
                  <a:txBody>
                    <a:bodyPr/>
                    <a:lstStyle/>
                    <a:p>
                      <a:r>
                        <a:rPr lang="en-GB" sz="1600" dirty="0" smtClean="0"/>
                        <a:t>Medicine</a:t>
                      </a:r>
                      <a:endParaRPr lang="en-GB" sz="1600" dirty="0"/>
                    </a:p>
                  </a:txBody>
                  <a:tcPr/>
                </a:tc>
                <a:tc>
                  <a:txBody>
                    <a:bodyPr/>
                    <a:lstStyle/>
                    <a:p>
                      <a:endParaRPr lang="en-GB" sz="1600" dirty="0"/>
                    </a:p>
                  </a:txBody>
                  <a:tcPr/>
                </a:tc>
              </a:tr>
              <a:tr h="370840">
                <a:tc>
                  <a:txBody>
                    <a:bodyPr/>
                    <a:lstStyle/>
                    <a:p>
                      <a:r>
                        <a:rPr lang="en-GB" sz="1600" dirty="0" smtClean="0"/>
                        <a:t>Surgery </a:t>
                      </a:r>
                      <a:endParaRPr lang="en-GB" sz="1600" dirty="0"/>
                    </a:p>
                  </a:txBody>
                  <a:tcPr/>
                </a:tc>
                <a:tc>
                  <a:txBody>
                    <a:bodyPr/>
                    <a:lstStyle/>
                    <a:p>
                      <a:endParaRPr lang="en-GB" sz="1600" dirty="0"/>
                    </a:p>
                  </a:txBody>
                  <a:tcPr/>
                </a:tc>
              </a:tr>
              <a:tr h="370840">
                <a:tc>
                  <a:txBody>
                    <a:bodyPr/>
                    <a:lstStyle/>
                    <a:p>
                      <a:r>
                        <a:rPr lang="en-GB" sz="1600" dirty="0" smtClean="0"/>
                        <a:t>Diagnostics and Outpatients</a:t>
                      </a:r>
                      <a:endParaRPr lang="en-GB" sz="1600" dirty="0"/>
                    </a:p>
                  </a:txBody>
                  <a:tcPr/>
                </a:tc>
                <a:tc>
                  <a:txBody>
                    <a:bodyPr/>
                    <a:lstStyle/>
                    <a:p>
                      <a:endParaRPr lang="en-GB" sz="1600" dirty="0"/>
                    </a:p>
                  </a:txBody>
                  <a:tcPr/>
                </a:tc>
              </a:tr>
            </a:tbl>
          </a:graphicData>
        </a:graphic>
      </p:graphicFrame>
      <p:sp>
        <p:nvSpPr>
          <p:cNvPr id="5" name="Slide Number Placeholder 4"/>
          <p:cNvSpPr>
            <a:spLocks noGrp="1"/>
          </p:cNvSpPr>
          <p:nvPr>
            <p:ph type="sldNum" sz="quarter" idx="12"/>
          </p:nvPr>
        </p:nvSpPr>
        <p:spPr/>
        <p:txBody>
          <a:bodyPr/>
          <a:lstStyle/>
          <a:p>
            <a:fld id="{157C88C5-42D1-453A-83FB-3A5C794541B1}" type="slidenum">
              <a:rPr lang="en-GB" smtClean="0"/>
              <a:pPr/>
              <a:t>2</a:t>
            </a:fld>
            <a:endParaRPr lang="en-GB" dirty="0"/>
          </a:p>
        </p:txBody>
      </p:sp>
      <p:sp>
        <p:nvSpPr>
          <p:cNvPr id="6" name="Rectangle 5"/>
          <p:cNvSpPr/>
          <p:nvPr/>
        </p:nvSpPr>
        <p:spPr bwMode="auto">
          <a:xfrm>
            <a:off x="7072330" y="3286124"/>
            <a:ext cx="1714512" cy="21431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buNone/>
            </a:pPr>
            <a:r>
              <a:rPr lang="en-GB" sz="1800" dirty="0" smtClean="0">
                <a:latin typeface="+mj-lt"/>
              </a:rPr>
              <a:t>This pack summarises some of our key achievements since April 2015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Governance and Risk Management (1)</a:t>
            </a:r>
            <a:endParaRPr lang="en-GB" dirty="0"/>
          </a:p>
        </p:txBody>
      </p:sp>
      <p:sp>
        <p:nvSpPr>
          <p:cNvPr id="3" name="Content Placeholder 2"/>
          <p:cNvSpPr>
            <a:spLocks noGrp="1"/>
          </p:cNvSpPr>
          <p:nvPr>
            <p:ph idx="1"/>
          </p:nvPr>
        </p:nvSpPr>
        <p:spPr/>
        <p:txBody>
          <a:bodyPr/>
          <a:lstStyle/>
          <a:p>
            <a:r>
              <a:rPr lang="en-GB" sz="1800" dirty="0" smtClean="0"/>
              <a:t>Reviewed Governance and established new ‘Integrated Risk and Governance’ sub committee of the Board – met for first time in August. </a:t>
            </a:r>
          </a:p>
          <a:p>
            <a:r>
              <a:rPr lang="en-GB" sz="1800" dirty="0" smtClean="0"/>
              <a:t>Reviewed and updated BAF – 9 principle risks identified and key assurance processes mapped.</a:t>
            </a:r>
          </a:p>
          <a:p>
            <a:r>
              <a:rPr lang="en-GB" sz="1800" dirty="0" smtClean="0"/>
              <a:t>Overhauled corporate risk register – reviewed and re-scored all risks rated 15+.  Reduced from &gt;180 to 28 risks.  Ongoing work to review all risks at 10 and 12 and make sure appropriate controls in place and any further actions required identified and delivery tracked. </a:t>
            </a:r>
          </a:p>
          <a:p>
            <a:r>
              <a:rPr lang="en-GB" sz="1800" dirty="0" smtClean="0"/>
              <a:t>Developed a simple risk management guide for staff and begun the communications and roll out process. </a:t>
            </a:r>
          </a:p>
          <a:p>
            <a:r>
              <a:rPr lang="en-GB" sz="1800" dirty="0" smtClean="0"/>
              <a:t>Reviewed and simplified SI process, introduced new 45 day review meetings for progress and lessons learned.  Back log of overdue Serious reduced from 34 to 10. </a:t>
            </a:r>
          </a:p>
          <a:p>
            <a:r>
              <a:rPr lang="en-GB" sz="1800" dirty="0" smtClean="0"/>
              <a:t>New complaints manager in post and addressing backlog of historic complaints.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Governance and Risk Management (2)</a:t>
            </a:r>
            <a:endParaRPr lang="en-GB" dirty="0"/>
          </a:p>
        </p:txBody>
      </p:sp>
      <p:sp>
        <p:nvSpPr>
          <p:cNvPr id="3" name="Content Placeholder 2"/>
          <p:cNvSpPr>
            <a:spLocks noGrp="1"/>
          </p:cNvSpPr>
          <p:nvPr>
            <p:ph idx="1"/>
          </p:nvPr>
        </p:nvSpPr>
        <p:spPr/>
        <p:txBody>
          <a:bodyPr/>
          <a:lstStyle/>
          <a:p>
            <a:r>
              <a:rPr lang="en-GB" sz="1800" dirty="0" smtClean="0"/>
              <a:t>Introduced new standardised quality governance reporting from divisions to Quality and Safety Group.</a:t>
            </a:r>
          </a:p>
          <a:p>
            <a:r>
              <a:rPr lang="en-GB" sz="1800" dirty="0" smtClean="0"/>
              <a:t>Established quarterly external peer review visits – first visit team of 80 people did comprehensive review of Watford Hospital.  Key themes fed back to divisions for action. </a:t>
            </a:r>
          </a:p>
          <a:p>
            <a:r>
              <a:rPr lang="en-GB" sz="1800" dirty="0" smtClean="0"/>
              <a:t>Further roll out of ‘TEST YOUR CARE’  (monthly audit of key nursing standards) to ITU, ED and Urgent Care Centre. </a:t>
            </a:r>
          </a:p>
          <a:p>
            <a:r>
              <a:rPr lang="en-GB" sz="1800" dirty="0" smtClean="0"/>
              <a:t>Business case approved for electronic tracking of medical records – programme commences end September. </a:t>
            </a:r>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3" y="-24"/>
            <a:ext cx="8159750" cy="1143000"/>
          </a:xfrm>
        </p:spPr>
        <p:txBody>
          <a:bodyPr/>
          <a:lstStyle/>
          <a:p>
            <a:r>
              <a:rPr lang="en-GB" dirty="0" smtClean="0"/>
              <a:t>Workforce</a:t>
            </a:r>
            <a:endParaRPr lang="en-GB" dirty="0"/>
          </a:p>
        </p:txBody>
      </p:sp>
      <p:sp>
        <p:nvSpPr>
          <p:cNvPr id="3" name="Content Placeholder 2"/>
          <p:cNvSpPr>
            <a:spLocks noGrp="1"/>
          </p:cNvSpPr>
          <p:nvPr>
            <p:ph idx="1"/>
          </p:nvPr>
        </p:nvSpPr>
        <p:spPr>
          <a:xfrm>
            <a:off x="714348" y="857232"/>
            <a:ext cx="8251852" cy="4495800"/>
          </a:xfrm>
        </p:spPr>
        <p:txBody>
          <a:bodyPr/>
          <a:lstStyle/>
          <a:p>
            <a:r>
              <a:rPr lang="en-GB" sz="1800" dirty="0" smtClean="0"/>
              <a:t>Implementing Trust wide recruitment and retention plan – offeres made to 170 Phillipino nurses + 35 nurses from Europe.  Goal is to have 120 new recruits from overseas in post by end Nov. </a:t>
            </a:r>
          </a:p>
          <a:p>
            <a:r>
              <a:rPr lang="en-GB" sz="1800" dirty="0" smtClean="0"/>
              <a:t>Listening into Action Launched – 3 Big Conversations held (one at each hospital site) plus targeted sessions with clinical leaders, more than 200 staff engaged. Additional session held on recruitment and session planned on finance and efficiency. 10 clinical programmes of work launched plus 5 enabling our people schemes.  </a:t>
            </a:r>
          </a:p>
          <a:p>
            <a:r>
              <a:rPr lang="en-GB" sz="1800" dirty="0" smtClean="0"/>
              <a:t>Programme of work to improve staff facilities agreed – staff garden created, hot food trolley introduced to key clinical areas (e.,g. theatres) water coolers and vending machines being installed , staff area created in restaurant ~ more improvements planned !</a:t>
            </a:r>
            <a:endParaRPr lang="en-GB" sz="1800" dirty="0" smtClean="0">
              <a:solidFill>
                <a:srgbClr val="FF0000"/>
              </a:solidFill>
            </a:endParaRPr>
          </a:p>
          <a:p>
            <a:r>
              <a:rPr lang="en-GB" sz="1800" dirty="0" smtClean="0"/>
              <a:t>Updated Trust Induction programme to include mandatory training - “passport to practice”</a:t>
            </a:r>
          </a:p>
          <a:p>
            <a:r>
              <a:rPr lang="en-GB" sz="1800" dirty="0" smtClean="0"/>
              <a:t>New </a:t>
            </a:r>
            <a:r>
              <a:rPr lang="en-GB" sz="1800" smtClean="0"/>
              <a:t>simplified appraisal </a:t>
            </a:r>
            <a:r>
              <a:rPr lang="en-GB" sz="1800" dirty="0" smtClean="0"/>
              <a:t>paperwork developed.</a:t>
            </a:r>
          </a:p>
          <a:p>
            <a:r>
              <a:rPr lang="en-GB" sz="1800" dirty="0" smtClean="0"/>
              <a:t>Formal review of NHS P contract and performance improvement plan developed. </a:t>
            </a:r>
          </a:p>
          <a:p>
            <a:r>
              <a:rPr lang="en-GB" sz="1800" dirty="0" smtClean="0"/>
              <a:t>Reviewed all Exec Director files in accordance with Fit and Proper Persons.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5786" y="-214338"/>
            <a:ext cx="8159750" cy="1143000"/>
          </a:xfrm>
        </p:spPr>
        <p:txBody>
          <a:bodyPr/>
          <a:lstStyle/>
          <a:p>
            <a:r>
              <a:rPr lang="en-GB" sz="2800" b="1" dirty="0" smtClean="0">
                <a:solidFill>
                  <a:srgbClr val="00B0F0"/>
                </a:solidFill>
              </a:rPr>
              <a:t>Recruitment Overview</a:t>
            </a:r>
            <a:endParaRPr lang="en-GB" sz="2800" b="1" dirty="0">
              <a:solidFill>
                <a:srgbClr val="00B0F0"/>
              </a:solidFill>
            </a:endParaRPr>
          </a:p>
        </p:txBody>
      </p:sp>
      <p:sp>
        <p:nvSpPr>
          <p:cNvPr id="2" name="Slide Number Placeholder 1"/>
          <p:cNvSpPr>
            <a:spLocks noGrp="1"/>
          </p:cNvSpPr>
          <p:nvPr>
            <p:ph type="sldNum" sz="quarter" idx="12"/>
          </p:nvPr>
        </p:nvSpPr>
        <p:spPr/>
        <p:txBody>
          <a:bodyPr/>
          <a:lstStyle/>
          <a:p>
            <a:pPr>
              <a:defRPr/>
            </a:pPr>
            <a:fld id="{7E4C2CF0-03D2-4396-A093-C5A6EE2DAF5B}" type="slidenum">
              <a:rPr lang="en-GB" altLang="en-US" smtClean="0"/>
              <a:pPr>
                <a:defRPr/>
              </a:pPr>
              <a:t>6</a:t>
            </a:fld>
            <a:endParaRPr lang="en-GB" altLang="en-US" dirty="0"/>
          </a:p>
        </p:txBody>
      </p:sp>
      <p:graphicFrame>
        <p:nvGraphicFramePr>
          <p:cNvPr id="12" name="Table 11"/>
          <p:cNvGraphicFramePr>
            <a:graphicFrameLocks noGrp="1"/>
          </p:cNvGraphicFramePr>
          <p:nvPr/>
        </p:nvGraphicFramePr>
        <p:xfrm>
          <a:off x="1357296" y="785793"/>
          <a:ext cx="6262701" cy="930674"/>
        </p:xfrm>
        <a:graphic>
          <a:graphicData uri="http://schemas.openxmlformats.org/drawingml/2006/table">
            <a:tbl>
              <a:tblPr/>
              <a:tblGrid>
                <a:gridCol w="912045"/>
                <a:gridCol w="445888"/>
                <a:gridCol w="445888"/>
                <a:gridCol w="445888"/>
                <a:gridCol w="445888"/>
                <a:gridCol w="445888"/>
                <a:gridCol w="445888"/>
                <a:gridCol w="445888"/>
                <a:gridCol w="445888"/>
                <a:gridCol w="445888"/>
                <a:gridCol w="445888"/>
                <a:gridCol w="445888"/>
                <a:gridCol w="445888"/>
              </a:tblGrid>
              <a:tr h="137945">
                <a:tc gridSpan="2">
                  <a:txBody>
                    <a:bodyPr/>
                    <a:lstStyle/>
                    <a:p>
                      <a:pPr algn="l" fontAlgn="b"/>
                      <a:r>
                        <a:rPr lang="en-GB" sz="900" b="1" i="0" u="none" strike="noStrike" dirty="0">
                          <a:solidFill>
                            <a:srgbClr val="000000"/>
                          </a:solidFill>
                          <a:latin typeface="Calibri"/>
                        </a:rPr>
                        <a:t>Number of Joiners</a:t>
                      </a:r>
                    </a:p>
                  </a:txBody>
                  <a:tcPr marL="0" marR="0" marT="0" marB="0" anchor="b">
                    <a:lnL>
                      <a:noFill/>
                    </a:lnL>
                    <a:lnR>
                      <a:noFill/>
                    </a:lnR>
                    <a:lnT>
                      <a:noFill/>
                    </a:lnT>
                    <a:lnB>
                      <a:noFill/>
                    </a:lnB>
                  </a:tcPr>
                </a:tc>
                <a:tc hMerge="1">
                  <a:txBody>
                    <a:bodyPr/>
                    <a:lstStyle/>
                    <a:p>
                      <a:endParaRPr lang="en-GB"/>
                    </a:p>
                  </a:txBody>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r>
              <a:tr h="135182">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900" b="1" i="1"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18523">
                <a:tc>
                  <a:txBody>
                    <a:bodyPr/>
                    <a:lstStyle/>
                    <a:p>
                      <a:pPr algn="ctr" fontAlgn="ctr"/>
                      <a:r>
                        <a:rPr lang="en-GB" sz="9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Aug-14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Sep-14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Oct-14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Nov-14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Dec-14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Jan-15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Feb-15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Mar-15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Apr-15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May-15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Jun-15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Jul-15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18523">
                <a:tc>
                  <a:txBody>
                    <a:bodyPr/>
                    <a:lstStyle/>
                    <a:p>
                      <a:pPr algn="ctr" fontAlgn="ctr"/>
                      <a:r>
                        <a:rPr lang="en-GB" sz="900" b="0" i="0" u="none" strike="noStrike">
                          <a:solidFill>
                            <a:srgbClr val="000000"/>
                          </a:solidFill>
                          <a:latin typeface="Calibri"/>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523">
                <a:tc>
                  <a:txBody>
                    <a:bodyPr/>
                    <a:lstStyle/>
                    <a:p>
                      <a:pPr algn="ctr" fontAlgn="ctr"/>
                      <a:r>
                        <a:rPr lang="en-GB" sz="900" b="0" i="0" u="none" strike="noStrike">
                          <a:solidFill>
                            <a:srgbClr val="000000"/>
                          </a:solidFill>
                          <a:latin typeface="Calibri"/>
                        </a:rPr>
                        <a:t>N&amp;M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latin typeface="Calibri"/>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latin typeface="Calibri"/>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1357296" y="1857363"/>
          <a:ext cx="6262701" cy="928860"/>
        </p:xfrm>
        <a:graphic>
          <a:graphicData uri="http://schemas.openxmlformats.org/drawingml/2006/table">
            <a:tbl>
              <a:tblPr/>
              <a:tblGrid>
                <a:gridCol w="912045"/>
                <a:gridCol w="445888"/>
                <a:gridCol w="445888"/>
                <a:gridCol w="445888"/>
                <a:gridCol w="445888"/>
                <a:gridCol w="445888"/>
                <a:gridCol w="445888"/>
                <a:gridCol w="445888"/>
                <a:gridCol w="445888"/>
                <a:gridCol w="445888"/>
                <a:gridCol w="445888"/>
                <a:gridCol w="445888"/>
                <a:gridCol w="445888"/>
              </a:tblGrid>
              <a:tr h="162093">
                <a:tc gridSpan="2">
                  <a:txBody>
                    <a:bodyPr/>
                    <a:lstStyle/>
                    <a:p>
                      <a:pPr algn="l" fontAlgn="b"/>
                      <a:r>
                        <a:rPr lang="en-GB" sz="900" b="1" i="0" u="none" strike="noStrike">
                          <a:solidFill>
                            <a:srgbClr val="000000"/>
                          </a:solidFill>
                          <a:latin typeface="Calibri"/>
                        </a:rPr>
                        <a:t>Number of Offers</a:t>
                      </a:r>
                    </a:p>
                  </a:txBody>
                  <a:tcPr marL="0" marR="0" marT="0" marB="0" anchor="b">
                    <a:lnL>
                      <a:noFill/>
                    </a:lnL>
                    <a:lnR>
                      <a:noFill/>
                    </a:lnR>
                    <a:lnT>
                      <a:noFill/>
                    </a:lnT>
                    <a:lnB>
                      <a:noFill/>
                    </a:lnB>
                  </a:tcPr>
                </a:tc>
                <a:tc hMerge="1">
                  <a:txBody>
                    <a:bodyPr/>
                    <a:lstStyle/>
                    <a:p>
                      <a:endParaRPr lang="en-GB"/>
                    </a:p>
                  </a:txBody>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a:noFill/>
                    </a:lnB>
                  </a:tcPr>
                </a:tc>
              </a:tr>
              <a:tr h="162093">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800" b="1" i="1"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GB" sz="900" b="1" i="1"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01558">
                <a:tc>
                  <a:txBody>
                    <a:bodyPr/>
                    <a:lstStyle/>
                    <a:p>
                      <a:pPr algn="ctr" fontAlgn="ctr"/>
                      <a:r>
                        <a:rPr lang="en-GB" sz="9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Aug-14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Sep-14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Oct-14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Nov-14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Dec-14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Jan-15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Feb-15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Mar-15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Apr-15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May-15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Jun-15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GB" sz="900" b="0" i="0" u="none" strike="noStrike">
                          <a:solidFill>
                            <a:srgbClr val="000000"/>
                          </a:solidFill>
                          <a:latin typeface="Calibri"/>
                        </a:rPr>
                        <a:t>Jul-15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01558">
                <a:tc>
                  <a:txBody>
                    <a:bodyPr/>
                    <a:lstStyle/>
                    <a:p>
                      <a:pPr algn="ctr" fontAlgn="ctr"/>
                      <a:r>
                        <a:rPr lang="en-GB" sz="900" b="0" i="0" u="none" strike="noStrike">
                          <a:solidFill>
                            <a:srgbClr val="000000"/>
                          </a:solidFill>
                          <a:latin typeface="Calibri"/>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558">
                <a:tc>
                  <a:txBody>
                    <a:bodyPr/>
                    <a:lstStyle/>
                    <a:p>
                      <a:pPr algn="ctr" fontAlgn="ctr"/>
                      <a:r>
                        <a:rPr lang="en-GB" sz="900" b="0" i="0" u="none" strike="noStrike">
                          <a:solidFill>
                            <a:srgbClr val="000000"/>
                          </a:solidFill>
                          <a:latin typeface="Calibri"/>
                        </a:rPr>
                        <a:t>N&amp;M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270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latin typeface="Calibri"/>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latin typeface="Calibri"/>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Chart 13"/>
          <p:cNvGraphicFramePr/>
          <p:nvPr/>
        </p:nvGraphicFramePr>
        <p:xfrm>
          <a:off x="1357290" y="3286124"/>
          <a:ext cx="3500462" cy="25003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5000628" y="3214686"/>
          <a:ext cx="3500462" cy="264320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1357290" y="3000371"/>
            <a:ext cx="928694" cy="230832"/>
          </a:xfrm>
          <a:prstGeom prst="rect">
            <a:avLst/>
          </a:prstGeom>
          <a:noFill/>
        </p:spPr>
        <p:txBody>
          <a:bodyPr wrap="square" rtlCol="0">
            <a:spAutoFit/>
          </a:bodyPr>
          <a:lstStyle/>
          <a:p>
            <a:r>
              <a:rPr lang="en-GB" sz="900" dirty="0" smtClean="0">
                <a:latin typeface="+mn-lt"/>
              </a:rPr>
              <a:t>Offers</a:t>
            </a:r>
            <a:endParaRPr lang="en-GB" sz="900" dirty="0">
              <a:latin typeface="+mn-lt"/>
            </a:endParaRPr>
          </a:p>
        </p:txBody>
      </p:sp>
      <p:sp>
        <p:nvSpPr>
          <p:cNvPr id="17" name="TextBox 16"/>
          <p:cNvSpPr txBox="1"/>
          <p:nvPr/>
        </p:nvSpPr>
        <p:spPr>
          <a:xfrm>
            <a:off x="5214942" y="3000372"/>
            <a:ext cx="1214446" cy="230832"/>
          </a:xfrm>
          <a:prstGeom prst="rect">
            <a:avLst/>
          </a:prstGeom>
          <a:noFill/>
        </p:spPr>
        <p:txBody>
          <a:bodyPr wrap="square" rtlCol="0">
            <a:spAutoFit/>
          </a:bodyPr>
          <a:lstStyle/>
          <a:p>
            <a:r>
              <a:rPr lang="en-GB" sz="900" dirty="0" smtClean="0">
                <a:latin typeface="+mn-lt"/>
              </a:rPr>
              <a:t>Joiners</a:t>
            </a:r>
            <a:endParaRPr lang="en-GB" sz="9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Estates and Equipment</a:t>
            </a:r>
            <a:endParaRPr lang="en-GB" dirty="0"/>
          </a:p>
        </p:txBody>
      </p:sp>
      <p:sp>
        <p:nvSpPr>
          <p:cNvPr id="3" name="Content Placeholder 2"/>
          <p:cNvSpPr>
            <a:spLocks noGrp="1"/>
          </p:cNvSpPr>
          <p:nvPr>
            <p:ph idx="1"/>
          </p:nvPr>
        </p:nvSpPr>
        <p:spPr/>
        <p:txBody>
          <a:bodyPr/>
          <a:lstStyle/>
          <a:p>
            <a:r>
              <a:rPr lang="en-GB" sz="1800" dirty="0" smtClean="0"/>
              <a:t>Validation of all theatre ventilation systems will be complete by Friday 18</a:t>
            </a:r>
            <a:r>
              <a:rPr lang="en-GB" sz="1800" baseline="30000" dirty="0" smtClean="0"/>
              <a:t>th</a:t>
            </a:r>
            <a:r>
              <a:rPr lang="en-GB" sz="1800" dirty="0" smtClean="0"/>
              <a:t> September</a:t>
            </a:r>
          </a:p>
          <a:p>
            <a:r>
              <a:rPr lang="en-GB" sz="1800" dirty="0" smtClean="0"/>
              <a:t>Mortuary security and flooring complete.  External validation of pressure levels by mid October.  Air pressure levels good. </a:t>
            </a:r>
          </a:p>
          <a:p>
            <a:r>
              <a:rPr lang="en-GB" sz="1800" dirty="0" smtClean="0"/>
              <a:t>Updated H&amp;S policy for contractors and out to advert for site contractor manager (currently filled by agency).</a:t>
            </a:r>
          </a:p>
          <a:p>
            <a:r>
              <a:rPr lang="en-GB" sz="1800" dirty="0" smtClean="0"/>
              <a:t>Weekly audits of security and fire doors by porters and security staff.</a:t>
            </a:r>
          </a:p>
          <a:p>
            <a:r>
              <a:rPr lang="en-GB" sz="1800" dirty="0" smtClean="0"/>
              <a:t>Ward and department based fire training programme being rolled out.</a:t>
            </a:r>
          </a:p>
          <a:p>
            <a:r>
              <a:rPr lang="en-GB" sz="1800" dirty="0" smtClean="0"/>
              <a:t>Medical Equipment system updated.  Review of pathology, radiology and loan equipment and processes underway. </a:t>
            </a:r>
          </a:p>
          <a:p>
            <a:r>
              <a:rPr lang="en-GB" sz="1800" dirty="0" smtClean="0"/>
              <a:t>New secure confidential waste bins purchased. </a:t>
            </a:r>
          </a:p>
          <a:p>
            <a:endParaRPr lang="en-GB" sz="1800" dirty="0" smtClean="0"/>
          </a:p>
          <a:p>
            <a:endParaRPr lang="en-GB"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Maternity and Gynaecology</a:t>
            </a:r>
            <a:endParaRPr lang="en-GB" dirty="0"/>
          </a:p>
        </p:txBody>
      </p:sp>
      <p:sp>
        <p:nvSpPr>
          <p:cNvPr id="3" name="Content Placeholder 2"/>
          <p:cNvSpPr>
            <a:spLocks noGrp="1"/>
          </p:cNvSpPr>
          <p:nvPr>
            <p:ph idx="1"/>
          </p:nvPr>
        </p:nvSpPr>
        <p:spPr/>
        <p:txBody>
          <a:bodyPr/>
          <a:lstStyle/>
          <a:p>
            <a:r>
              <a:rPr lang="en-GB" sz="1800" dirty="0" smtClean="0"/>
              <a:t>Closed private obstetric service</a:t>
            </a:r>
          </a:p>
          <a:p>
            <a:r>
              <a:rPr lang="en-GB" sz="1800" dirty="0" smtClean="0"/>
              <a:t>Appointed new Associate Medical Director for Obsetrics and Gynaecology to provide additional expert leadership to the service for 12 months (Mr. Greg Ward – Head of O&amp;G at Croydon Hospital and Head of Specialty forr O&amp;G at the London Deanery.)</a:t>
            </a:r>
          </a:p>
          <a:p>
            <a:r>
              <a:rPr lang="en-GB" sz="1800" dirty="0" smtClean="0"/>
              <a:t>Appointed new Clinical Director across O&amp;G – effective September 2015. </a:t>
            </a:r>
          </a:p>
          <a:p>
            <a:r>
              <a:rPr lang="en-GB" sz="1800" dirty="0" smtClean="0"/>
              <a:t>Strengthened Midwifery leadership – interim Head of Midwifery on secondment from RFH for 6 months pending substantive recruitment.  Recruited into 2 senior midwifery leadership posts. </a:t>
            </a:r>
          </a:p>
          <a:p>
            <a:r>
              <a:rPr lang="en-GB" sz="1800" dirty="0" smtClean="0"/>
              <a:t>Consultant lead for labour ward appointed.  Consultant ‘hot days’ to provide more senior presence and continuity on labour ward now in place (98 hours cover)</a:t>
            </a:r>
          </a:p>
          <a:p>
            <a:r>
              <a:rPr lang="en-GB" sz="1800" dirty="0" smtClean="0"/>
              <a:t>Recruited new O&amp;G consultant. </a:t>
            </a:r>
          </a:p>
          <a:p>
            <a:r>
              <a:rPr lang="en-GB" sz="1800" dirty="0" smtClean="0"/>
              <a:t>‘Local Onion’ meeting held with O&amp;G theatres and labour ward staff to give staff an opportunity to discuss the issues. </a:t>
            </a:r>
          </a:p>
          <a:p>
            <a:endParaRPr lang="en-GB" sz="1800" dirty="0" smtClean="0"/>
          </a:p>
          <a:p>
            <a:endParaRPr lang="en-GB"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3" y="-71462"/>
            <a:ext cx="8159750" cy="1143000"/>
          </a:xfrm>
        </p:spPr>
        <p:txBody>
          <a:bodyPr/>
          <a:lstStyle/>
          <a:p>
            <a:r>
              <a:rPr lang="en-GB" dirty="0" smtClean="0"/>
              <a:t>Emergency Care</a:t>
            </a:r>
            <a:endParaRPr lang="en-GB" dirty="0"/>
          </a:p>
        </p:txBody>
      </p:sp>
      <p:sp>
        <p:nvSpPr>
          <p:cNvPr id="3" name="Content Placeholder 2"/>
          <p:cNvSpPr>
            <a:spLocks noGrp="1"/>
          </p:cNvSpPr>
          <p:nvPr>
            <p:ph idx="1"/>
          </p:nvPr>
        </p:nvSpPr>
        <p:spPr>
          <a:xfrm>
            <a:off x="812800" y="928670"/>
            <a:ext cx="8153400" cy="4495800"/>
          </a:xfrm>
        </p:spPr>
        <p:txBody>
          <a:bodyPr/>
          <a:lstStyle/>
          <a:p>
            <a:r>
              <a:rPr lang="en-GB" sz="1800" dirty="0" smtClean="0"/>
              <a:t>Implemented clinical streaming at Watford – weekly data review demonstrates 99% performance. </a:t>
            </a:r>
          </a:p>
          <a:p>
            <a:r>
              <a:rPr lang="en-GB" sz="1800" dirty="0" smtClean="0"/>
              <a:t>Fully recruited to all middle grade posts within department. </a:t>
            </a:r>
          </a:p>
          <a:p>
            <a:r>
              <a:rPr lang="en-GB" sz="1800" dirty="0" smtClean="0"/>
              <a:t>Created 4 new paediatric ED posts providing additional 28 sessions of consultant cover. </a:t>
            </a:r>
          </a:p>
          <a:p>
            <a:r>
              <a:rPr lang="en-GB" sz="1800" dirty="0" smtClean="0"/>
              <a:t>One additional adult Consultant recruited providing additional 4 sessions of consultant cover. </a:t>
            </a:r>
          </a:p>
          <a:p>
            <a:r>
              <a:rPr lang="en-GB" sz="1800" dirty="0" smtClean="0"/>
              <a:t>Agreed plan with CCG to introduce GP led urgent care model of children with primary care needs. </a:t>
            </a:r>
          </a:p>
          <a:p>
            <a:r>
              <a:rPr lang="en-GB" sz="1800" dirty="0" smtClean="0"/>
              <a:t>Positive Trauma network peer review visit in August.</a:t>
            </a:r>
          </a:p>
          <a:p>
            <a:r>
              <a:rPr lang="en-GB" sz="1800" dirty="0" smtClean="0"/>
              <a:t>Comprehensive dashboard and data set for ED developed and regularly reviewed via departmental meetings and emergency care improvement programme.  (See QS data pack for summary performance data)</a:t>
            </a:r>
          </a:p>
          <a:p>
            <a:r>
              <a:rPr lang="en-GB" sz="1800" dirty="0" smtClean="0"/>
              <a:t>Introduced queue nurse and significantly reduced delays in ambulance handovers.  (see QS data pack)</a:t>
            </a:r>
          </a:p>
          <a:p>
            <a:r>
              <a:rPr lang="en-GB" sz="1800" dirty="0" smtClean="0"/>
              <a:t>Major Incident Plan updated and communications and training plan agreed and being rolled out. </a:t>
            </a:r>
          </a:p>
          <a:p>
            <a:endParaRPr lang="en-GB" sz="1800" dirty="0" smtClean="0"/>
          </a:p>
          <a:p>
            <a:endParaRPr lang="en-GB" sz="1800" dirty="0"/>
          </a:p>
        </p:txBody>
      </p:sp>
    </p:spTree>
  </p:cSld>
  <p:clrMapOvr>
    <a:masterClrMapping/>
  </p:clrMapOvr>
</p:sld>
</file>

<file path=ppt/theme/theme1.xml><?xml version="1.0" encoding="utf-8"?>
<a:theme xmlns:a="http://schemas.openxmlformats.org/drawingml/2006/main" name="WHHT overhead COL">
  <a:themeElements>
    <a:clrScheme name="WHHT overhead CO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HT overhead CO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charset="0"/>
          </a:defRPr>
        </a:defPPr>
      </a:lstStyle>
    </a:lnDef>
    <a:txDef>
      <a:spPr bwMode="auto">
        <a:noFill/>
        <a:ln w="9525">
          <a:noFill/>
          <a:miter lim="800000"/>
          <a:headEnd/>
          <a:tailEnd/>
        </a:ln>
        <a:effectLst/>
      </a:spPr>
      <a:bodyPr vert="horz" wrap="square" lIns="72000" tIns="72000" rIns="72000" bIns="72000" numCol="1" anchor="t" anchorCtr="0" compatLnSpc="1">
        <a:prstTxWarp prst="textNoShape">
          <a:avLst/>
        </a:prstTxWarp>
      </a:bodyPr>
      <a:lstStyle>
        <a:defPPr marL="342900" marR="0" indent="-342900" defTabSz="914400" eaLnBrk="1" latinLnBrk="0" hangingPunct="1">
          <a:lnSpc>
            <a:spcPct val="100000"/>
          </a:lnSpc>
          <a:spcBef>
            <a:spcPct val="20000"/>
          </a:spcBef>
          <a:buClrTx/>
          <a:buSzTx/>
          <a:buFontTx/>
          <a:buNone/>
          <a:tabLst/>
          <a:defRPr sz="1600" dirty="0" smtClean="0">
            <a:latin typeface="+mn-lt"/>
          </a:defRPr>
        </a:defPPr>
      </a:lstStyle>
    </a:txDef>
  </a:objectDefaults>
  <a:extraClrSchemeLst>
    <a:extraClrScheme>
      <a:clrScheme name="WHHT overhead CO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HT overhead CO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HT overhead CO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HT overhead CO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HT overhead CO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HT overhead CO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HT overhead CO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HT overhead CO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HT overhead CO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HT overhead CO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HT overhead CO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HT overhead CO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G:\Presentations\WHHT overhead COL.pot</Template>
  <TotalTime>20631</TotalTime>
  <Words>1213</Words>
  <Application>Microsoft Office PowerPoint</Application>
  <PresentationFormat>On-screen Show (4:3)</PresentationFormat>
  <Paragraphs>173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WHHT overhead COL</vt:lpstr>
      <vt:lpstr>Improving Safety and Quality  what have we done since April?</vt:lpstr>
      <vt:lpstr>Delviering rapid improvement </vt:lpstr>
      <vt:lpstr>Quality Governance and Risk Management (1)</vt:lpstr>
      <vt:lpstr>Quality Governance and Risk Management (2)</vt:lpstr>
      <vt:lpstr>Workforce</vt:lpstr>
      <vt:lpstr>Recruitment Overview</vt:lpstr>
      <vt:lpstr>Estates and Equipment</vt:lpstr>
      <vt:lpstr>Maternity and Gynaecology</vt:lpstr>
      <vt:lpstr>Emergency Care</vt:lpstr>
      <vt:lpstr>Medicine</vt:lpstr>
      <vt:lpstr>Surgery</vt:lpstr>
    </vt:vector>
  </TitlesOfParts>
  <Company>West Hertfordshire Hospitals NHS Trust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hickman</dc:creator>
  <cp:lastModifiedBy>hickman</cp:lastModifiedBy>
  <cp:revision>632</cp:revision>
  <dcterms:created xsi:type="dcterms:W3CDTF">2008-02-20T14:01:41Z</dcterms:created>
  <dcterms:modified xsi:type="dcterms:W3CDTF">2015-09-24T10:17:26Z</dcterms:modified>
</cp:coreProperties>
</file>